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67" r:id="rId3"/>
    <p:sldId id="268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259" r:id="rId12"/>
    <p:sldId id="257" r:id="rId14"/>
    <p:sldId id="262" r:id="rId15"/>
    <p:sldId id="270" r:id="rId16"/>
    <p:sldId id="264" r:id="rId17"/>
    <p:sldId id="266" r:id="rId18"/>
    <p:sldId id="301" r:id="rId19"/>
    <p:sldId id="302" r:id="rId20"/>
    <p:sldId id="290" r:id="rId21"/>
    <p:sldId id="291" r:id="rId22"/>
    <p:sldId id="292" r:id="rId23"/>
    <p:sldId id="293" r:id="rId24"/>
    <p:sldId id="286" r:id="rId25"/>
    <p:sldId id="287" r:id="rId26"/>
    <p:sldId id="288" r:id="rId27"/>
    <p:sldId id="289" r:id="rId28"/>
    <p:sldId id="271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96" autoAdjust="0"/>
    <p:restoredTop sz="94660"/>
  </p:normalViewPr>
  <p:slideViewPr>
    <p:cSldViewPr>
      <p:cViewPr>
        <p:scale>
          <a:sx n="100" d="100"/>
          <a:sy n="100" d="100"/>
        </p:scale>
        <p:origin x="-186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7F2B2-B775-4A7A-8E3B-9039229605A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261DF-E0C2-4E2E-9640-435E007993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61DF-E0C2-4E2E-9640-435E0079939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3247-C4D9-43D5-9E86-8A01C89CFD84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5DFCD-D7C2-4168-AE56-51F0AE67300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26FF6-FE3A-4158-85F6-1E1465A0AD5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81BC-EC69-4299-A9EA-D3F764CCD7A0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CE931-AFB4-4AF7-83B9-7C57DCEF342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7EE0B-24C1-4011-9542-223AA5C418C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8801BB-F118-4065-BA5A-FB2D213869EB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72209-9B71-41FE-A4D0-880DBE03611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58594-052E-47C4-AA92-50BD235AAF45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C9F69-6A2D-4C5E-BA66-291016BA133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BF188-A9B6-4FD3-905F-D626175B06F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61081802-47C1-44A4-9019-6288528C63C9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AutoShape 8"/>
          <p:cNvSpPr>
            <a:spLocks noChangeArrowheads="1"/>
          </p:cNvSpPr>
          <p:nvPr/>
        </p:nvSpPr>
        <p:spPr bwMode="auto">
          <a:xfrm rot="5400000">
            <a:off x="900113" y="1341438"/>
            <a:ext cx="863600" cy="1727200"/>
          </a:xfrm>
          <a:prstGeom prst="triangle">
            <a:avLst>
              <a:gd name="adj" fmla="val 48528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 rot="5400000">
            <a:off x="864394" y="1088231"/>
            <a:ext cx="863600" cy="1944688"/>
          </a:xfrm>
          <a:prstGeom prst="triangle">
            <a:avLst>
              <a:gd name="adj" fmla="val 48528"/>
            </a:avLst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3322" name="WordArt 10"/>
          <p:cNvSpPr>
            <a:spLocks noChangeArrowheads="1" noChangeShapeType="1" noTextEdit="1"/>
          </p:cNvSpPr>
          <p:nvPr/>
        </p:nvSpPr>
        <p:spPr bwMode="auto">
          <a:xfrm>
            <a:off x="684213" y="1989138"/>
            <a:ext cx="12239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 dirty="0">
                <a:ln w="9525">
                  <a:solidFill>
                    <a:schemeClr val="bg1"/>
                  </a:solidFill>
                  <a:rou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Comic Sans MS" panose="030F0702030302020204"/>
              </a:rPr>
              <a:t>Unit 1</a:t>
            </a:r>
            <a:endParaRPr lang="zh-CN" altLang="en-US" sz="3600" i="1" kern="10" dirty="0">
              <a:ln w="9525">
                <a:solidFill>
                  <a:schemeClr val="bg1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Comic Sans MS" panose="030F0702030302020204"/>
            </a:endParaRPr>
          </a:p>
        </p:txBody>
      </p:sp>
      <p:sp>
        <p:nvSpPr>
          <p:cNvPr id="13325" name="WordArt 13"/>
          <p:cNvSpPr>
            <a:spLocks noChangeArrowheads="1" noChangeShapeType="1" noTextEdit="1"/>
          </p:cNvSpPr>
          <p:nvPr/>
        </p:nvSpPr>
        <p:spPr bwMode="auto">
          <a:xfrm>
            <a:off x="1042988" y="627203"/>
            <a:ext cx="4537124" cy="72005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华文行楷"/>
                <a:ea typeface="华文行楷"/>
              </a:rPr>
              <a:t>外研版三年级英语上册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华文行楷"/>
              <a:ea typeface="华文行楷"/>
            </a:endParaRP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311071" y="2769501"/>
            <a:ext cx="5112246" cy="93536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 smtClean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This </a:t>
            </a:r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/>
                <a:cs typeface="Arial" panose="020B0604020202020204"/>
              </a:rPr>
              <a:t>is his head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364291" y="1572931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0"/>
            <a:ext cx="683895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867400" y="476250"/>
            <a:ext cx="1728788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5003800" y="260350"/>
            <a:ext cx="3600450" cy="1728788"/>
          </a:xfrm>
          <a:prstGeom prst="wedgeEllipseCallout">
            <a:avLst>
              <a:gd name="adj1" fmla="val -44972"/>
              <a:gd name="adj2" fmla="val 49815"/>
            </a:avLst>
          </a:prstGeom>
          <a:solidFill>
            <a:srgbClr val="FF9900"/>
          </a:solidFill>
          <a:ln w="254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zh-CN" altLang="zh-CN"/>
          </a:p>
        </p:txBody>
      </p:sp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5219700" y="908050"/>
            <a:ext cx="3311525" cy="5048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i="1" kern="10" dirty="0" err="1">
                <a:ln w="19050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/>
              </a:rPr>
              <a:t>Hello!I'm</a:t>
            </a:r>
            <a:r>
              <a:rPr lang="en-US" altLang="zh-CN" sz="3600" i="1" kern="10" dirty="0">
                <a:ln w="19050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/>
              </a:rPr>
              <a:t> </a:t>
            </a:r>
            <a:r>
              <a:rPr lang="en-US" altLang="zh-CN" sz="3600" i="1" kern="10" dirty="0" err="1">
                <a:ln w="19050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/>
              </a:rPr>
              <a:t>Panpan</a:t>
            </a:r>
            <a:r>
              <a:rPr lang="en-US" altLang="zh-CN" sz="3600" i="1" kern="10" dirty="0">
                <a:ln w="19050">
                  <a:solidFill>
                    <a:srgbClr val="000000"/>
                  </a:solidFill>
                  <a:round/>
                </a:ln>
                <a:solidFill>
                  <a:srgbClr val="FFFFFF"/>
                </a:solidFill>
                <a:latin typeface="Arial Black" panose="020B0A04020102020204"/>
              </a:rPr>
              <a:t>.</a:t>
            </a:r>
            <a:endParaRPr lang="zh-CN" altLang="en-US" sz="3600" i="1" kern="10" dirty="0">
              <a:ln w="19050">
                <a:solidFill>
                  <a:srgbClr val="000000"/>
                </a:solidFill>
                <a:round/>
              </a:ln>
              <a:solidFill>
                <a:srgbClr val="FFFFFF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951" y="19547"/>
            <a:ext cx="6838950" cy="6858000"/>
          </a:xfrm>
          <a:prstGeom prst="rect">
            <a:avLst/>
          </a:prstGeom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867400" y="476250"/>
            <a:ext cx="1728788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082" name="Picture 10" descr="head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59113" y="1052513"/>
            <a:ext cx="1800225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ead"/>
          <p:cNvPicPr>
            <a:picLocks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87675" y="981075"/>
            <a:ext cx="1871663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WordArt 12"/>
          <p:cNvSpPr>
            <a:spLocks noChangeArrowheads="1" noChangeShapeType="1" noTextEdit="1"/>
          </p:cNvSpPr>
          <p:nvPr/>
        </p:nvSpPr>
        <p:spPr bwMode="auto">
          <a:xfrm>
            <a:off x="1763713" y="5876925"/>
            <a:ext cx="4968875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latin typeface="Arial Black" panose="020B0A04020102020204"/>
              </a:rPr>
              <a:t>This is my           .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latin typeface="Arial Black" panose="020B0A04020102020204"/>
            </a:endParaRPr>
          </a:p>
        </p:txBody>
      </p:sp>
      <p:sp>
        <p:nvSpPr>
          <p:cNvPr id="3086" name="WordArt 14"/>
          <p:cNvSpPr>
            <a:spLocks noChangeArrowheads="1" noChangeShapeType="1" noTextEdit="1"/>
          </p:cNvSpPr>
          <p:nvPr/>
        </p:nvSpPr>
        <p:spPr bwMode="auto">
          <a:xfrm>
            <a:off x="4932363" y="5805488"/>
            <a:ext cx="1511300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 Black" panose="020B0A04020102020204"/>
              </a:rPr>
              <a:t>head</a:t>
            </a:r>
            <a:endParaRPr lang="zh-CN" alt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951" y="19547"/>
            <a:ext cx="6838950" cy="6858000"/>
          </a:xfrm>
          <a:prstGeom prst="rect">
            <a:avLst/>
          </a:prstGeom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867400" y="476250"/>
            <a:ext cx="1728788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8196" name="Picture 4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2636838"/>
            <a:ext cx="1598612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WordArt 9"/>
          <p:cNvSpPr>
            <a:spLocks noChangeArrowheads="1" noChangeShapeType="1" noTextEdit="1"/>
          </p:cNvSpPr>
          <p:nvPr/>
        </p:nvSpPr>
        <p:spPr bwMode="auto">
          <a:xfrm>
            <a:off x="1763713" y="5876925"/>
            <a:ext cx="4968875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latin typeface="Arial Black" panose="020B0A04020102020204"/>
              </a:rPr>
              <a:t>This is my           .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latin typeface="Arial Black" panose="020B0A04020102020204"/>
            </a:endParaRPr>
          </a:p>
        </p:txBody>
      </p:sp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4932363" y="5805488"/>
            <a:ext cx="1511300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 Black" panose="020B0A04020102020204"/>
              </a:rPr>
              <a:t>arm</a:t>
            </a:r>
            <a:endParaRPr lang="zh-CN" alt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2951" y="19547"/>
            <a:ext cx="6838950" cy="6858000"/>
          </a:xfrm>
          <a:prstGeom prst="rect">
            <a:avLst/>
          </a:prstGeom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867400" y="476250"/>
            <a:ext cx="1728788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1763713" y="5876925"/>
            <a:ext cx="4968875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latin typeface="Arial Black" panose="020B0A04020102020204"/>
              </a:rPr>
              <a:t>This is my           .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latin typeface="Arial Black" panose="020B0A04020102020204"/>
            </a:endParaRP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4932363" y="5805488"/>
            <a:ext cx="1511300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 Black" panose="020B0A04020102020204"/>
              </a:rPr>
              <a:t>hand</a:t>
            </a:r>
            <a:endParaRPr lang="zh-CN" altLang="en-US" sz="3600" kern="1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 Black" panose="020B0A04020102020204"/>
            </a:endParaRPr>
          </a:p>
        </p:txBody>
      </p:sp>
      <p:pic>
        <p:nvPicPr>
          <p:cNvPr id="16392" name="Picture 8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844675"/>
            <a:ext cx="854075" cy="79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867400" y="476250"/>
            <a:ext cx="1728788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78450" y="2811463"/>
            <a:ext cx="2101850" cy="125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1763713" y="5876925"/>
            <a:ext cx="4968875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latin typeface="Arial Black" panose="020B0A04020102020204"/>
              </a:rPr>
              <a:t>This is my           .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latin typeface="Arial Black" panose="020B0A04020102020204"/>
            </a:endParaRPr>
          </a:p>
        </p:txBody>
      </p:sp>
      <p:sp>
        <p:nvSpPr>
          <p:cNvPr id="10250" name="WordArt 10"/>
          <p:cNvSpPr>
            <a:spLocks noChangeArrowheads="1" noChangeShapeType="1" noTextEdit="1"/>
          </p:cNvSpPr>
          <p:nvPr/>
        </p:nvSpPr>
        <p:spPr bwMode="auto">
          <a:xfrm>
            <a:off x="4932363" y="5805488"/>
            <a:ext cx="1511300" cy="7191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 Black" panose="020B0A04020102020204"/>
              </a:rPr>
              <a:t>leg</a:t>
            </a:r>
            <a:endParaRPr lang="zh-CN" alt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868194" y="332656"/>
            <a:ext cx="1728788" cy="10810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2349500"/>
            <a:ext cx="676275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1763713" y="5876925"/>
            <a:ext cx="4968875" cy="5746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000000"/>
                  </a:solidFill>
                  <a:round/>
                </a:ln>
                <a:latin typeface="Arial Black" panose="020B0A04020102020204"/>
              </a:rPr>
              <a:t>This is my           .</a:t>
            </a:r>
            <a:endParaRPr lang="zh-CN" altLang="en-US" sz="3600" kern="10" dirty="0">
              <a:ln w="9525">
                <a:solidFill>
                  <a:srgbClr val="000000"/>
                </a:solidFill>
                <a:round/>
              </a:ln>
              <a:latin typeface="Arial Black" panose="020B0A04020102020204"/>
            </a:endParaRP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4932363" y="5805488"/>
            <a:ext cx="1511300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Arial Black" panose="020B0A04020102020204"/>
              </a:rPr>
              <a:t>foot</a:t>
            </a:r>
            <a:endParaRPr lang="zh-CN" altLang="en-US" sz="3600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Arial Black" panose="020B0A040201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熊猫头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84438" y="1125538"/>
            <a:ext cx="22352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1" name="Picture 3" descr="熊猫左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1088" y="692150"/>
            <a:ext cx="119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熊猫左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12875"/>
            <a:ext cx="12319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熊猫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412875"/>
            <a:ext cx="762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熊猫脚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1628775"/>
            <a:ext cx="11176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熊猫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60788"/>
            <a:ext cx="1692275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692275" y="3933825"/>
            <a:ext cx="12239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arm</a:t>
            </a:r>
            <a:endParaRPr lang="en-US" altLang="zh-CN" sz="3600" b="1"/>
          </a:p>
          <a:p>
            <a:pPr>
              <a:spcBef>
                <a:spcPct val="50000"/>
              </a:spcBef>
            </a:pPr>
            <a:endParaRPr lang="en-US" altLang="zh-CN" sz="3600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843213" y="391795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leg</a:t>
            </a:r>
            <a:endParaRPr lang="en-US" altLang="zh-CN" sz="3600" b="1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851275" y="3933825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foot</a:t>
            </a:r>
            <a:endParaRPr lang="en-US" altLang="zh-CN" sz="3600" b="1"/>
          </a:p>
        </p:txBody>
      </p: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5076825" y="4076700"/>
            <a:ext cx="1366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800" b="1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5003800" y="3884613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head</a:t>
            </a:r>
            <a:endParaRPr lang="en-US" altLang="zh-CN" sz="3600" b="1"/>
          </a:p>
        </p:txBody>
      </p:sp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6443663" y="3933825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hand</a:t>
            </a:r>
            <a:endParaRPr lang="en-US" altLang="zh-CN" sz="3600" b="1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3635375" y="2852738"/>
            <a:ext cx="720725" cy="1223962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熊猫头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11413" y="1196975"/>
            <a:ext cx="22352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熊猫左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1088" y="692150"/>
            <a:ext cx="1193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熊猫左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1412875"/>
            <a:ext cx="12319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熊猫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1412875"/>
            <a:ext cx="7620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熊猫脚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1725" y="1628775"/>
            <a:ext cx="11176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熊猫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760788"/>
            <a:ext cx="1692275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1692275" y="3933825"/>
            <a:ext cx="12239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arm</a:t>
            </a:r>
            <a:endParaRPr lang="en-US" altLang="zh-CN" sz="3600" b="1"/>
          </a:p>
          <a:p>
            <a:pPr>
              <a:spcBef>
                <a:spcPct val="50000"/>
              </a:spcBef>
            </a:pPr>
            <a:endParaRPr lang="en-US" altLang="zh-CN" sz="3600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2843213" y="3917950"/>
            <a:ext cx="136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leg</a:t>
            </a:r>
            <a:endParaRPr lang="en-US" altLang="zh-CN" sz="3600" b="1"/>
          </a:p>
        </p:txBody>
      </p:sp>
      <p:sp>
        <p:nvSpPr>
          <p:cNvPr id="49162" name="Text Box 10"/>
          <p:cNvSpPr txBox="1">
            <a:spLocks noChangeArrowheads="1"/>
          </p:cNvSpPr>
          <p:nvPr/>
        </p:nvSpPr>
        <p:spPr bwMode="auto">
          <a:xfrm>
            <a:off x="3851275" y="3933825"/>
            <a:ext cx="1152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foot</a:t>
            </a:r>
            <a:endParaRPr lang="en-US" altLang="zh-CN" sz="3600" b="1"/>
          </a:p>
        </p:txBody>
      </p: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5076825" y="4076700"/>
            <a:ext cx="13668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800" b="1"/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5003800" y="3884613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head</a:t>
            </a:r>
            <a:endParaRPr lang="en-US" altLang="zh-CN" sz="3600" b="1"/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6443663" y="3933825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hand</a:t>
            </a:r>
            <a:endParaRPr lang="en-US" altLang="zh-CN" sz="3600" b="1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3851275" y="2781300"/>
            <a:ext cx="1800225" cy="13684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1619250" y="2636838"/>
            <a:ext cx="792163" cy="15128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3203575" y="2924175"/>
            <a:ext cx="2089150" cy="108108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>
            <a:off x="6732588" y="2420938"/>
            <a:ext cx="647700" cy="17287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4500563" y="2708275"/>
            <a:ext cx="3671887" cy="14414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 animBg="1"/>
      <p:bldP spid="49167" grpId="0" animBg="1"/>
      <p:bldP spid="49168" grpId="0" animBg="1"/>
      <p:bldP spid="49169" grpId="0" animBg="1"/>
      <p:bldP spid="491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769" y="0"/>
            <a:ext cx="78544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5618" y="0"/>
            <a:ext cx="733276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602221" y="333375"/>
            <a:ext cx="2304182" cy="5032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00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Chant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00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79388" y="981075"/>
            <a:ext cx="5329237" cy="467995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222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0" y="1773238"/>
            <a:ext cx="5508625" cy="324008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i="1" kern="10" dirty="0">
                <a:ln w="9525">
                  <a:solidFill>
                    <a:schemeClr val="tx1"/>
                  </a:solidFill>
                  <a:round/>
                </a:ln>
                <a:latin typeface="GulimChe"/>
                <a:ea typeface="GulimChe"/>
              </a:rPr>
              <a:t>This is mother</a:t>
            </a:r>
            <a:endParaRPr lang="en-US" altLang="zh-CN" sz="3600" b="1" i="1" kern="10" dirty="0">
              <a:ln w="9525">
                <a:solidFill>
                  <a:schemeClr val="tx1"/>
                </a:solidFill>
                <a:round/>
              </a:ln>
              <a:latin typeface="GulimChe"/>
              <a:ea typeface="GulimChe"/>
            </a:endParaRPr>
          </a:p>
          <a:p>
            <a:pPr algn="ctr"/>
            <a:r>
              <a:rPr lang="en-US" altLang="zh-CN" sz="3600" b="1" i="1" kern="10" dirty="0">
                <a:ln w="9525">
                  <a:solidFill>
                    <a:schemeClr val="tx1"/>
                  </a:solidFill>
                  <a:round/>
                </a:ln>
                <a:latin typeface="GulimChe"/>
                <a:ea typeface="GulimChe"/>
              </a:rPr>
              <a:t> panda and father panda,</a:t>
            </a:r>
            <a:endParaRPr lang="en-US" altLang="zh-CN" sz="3600" b="1" i="1" kern="10" dirty="0">
              <a:ln w="9525">
                <a:solidFill>
                  <a:schemeClr val="tx1"/>
                </a:solidFill>
                <a:round/>
              </a:ln>
              <a:latin typeface="GulimChe"/>
              <a:ea typeface="GulimChe"/>
            </a:endParaRPr>
          </a:p>
          <a:p>
            <a:pPr algn="ctr"/>
            <a:r>
              <a:rPr lang="en-US" altLang="zh-CN" sz="3600" b="1" i="1" kern="10" dirty="0" err="1">
                <a:ln w="9525">
                  <a:solidFill>
                    <a:schemeClr val="tx1"/>
                  </a:solidFill>
                  <a:round/>
                </a:ln>
                <a:latin typeface="GulimChe"/>
                <a:ea typeface="GulimChe"/>
              </a:rPr>
              <a:t>too.Grandma,grandpa</a:t>
            </a:r>
            <a:r>
              <a:rPr lang="en-US" altLang="zh-CN" sz="3600" b="1" i="1" kern="10" dirty="0">
                <a:ln w="9525">
                  <a:solidFill>
                    <a:schemeClr val="tx1"/>
                  </a:solidFill>
                  <a:round/>
                </a:ln>
                <a:latin typeface="GulimChe"/>
                <a:ea typeface="GulimChe"/>
              </a:rPr>
              <a:t>,</a:t>
            </a:r>
            <a:endParaRPr lang="en-US" altLang="zh-CN" sz="3600" b="1" i="1" kern="10" dirty="0">
              <a:ln w="9525">
                <a:solidFill>
                  <a:schemeClr val="tx1"/>
                </a:solidFill>
                <a:round/>
              </a:ln>
              <a:latin typeface="GulimChe"/>
              <a:ea typeface="GulimChe"/>
            </a:endParaRPr>
          </a:p>
          <a:p>
            <a:pPr algn="ctr"/>
            <a:r>
              <a:rPr lang="en-US" altLang="zh-CN" sz="3600" b="1" i="1" kern="10" dirty="0" err="1">
                <a:ln w="9525">
                  <a:solidFill>
                    <a:schemeClr val="tx1"/>
                  </a:solidFill>
                  <a:round/>
                </a:ln>
                <a:latin typeface="GulimChe"/>
                <a:ea typeface="GulimChe"/>
              </a:rPr>
              <a:t>brother,sister</a:t>
            </a:r>
            <a:r>
              <a:rPr lang="en-US" altLang="zh-CN" sz="3600" b="1" i="1" kern="10" dirty="0">
                <a:ln w="9525">
                  <a:solidFill>
                    <a:schemeClr val="tx1"/>
                  </a:solidFill>
                  <a:round/>
                </a:ln>
                <a:latin typeface="GulimChe"/>
                <a:ea typeface="GulimChe"/>
              </a:rPr>
              <a:t> </a:t>
            </a:r>
            <a:endParaRPr lang="en-US" altLang="zh-CN" sz="3600" b="1" i="1" kern="10" dirty="0">
              <a:ln w="9525">
                <a:solidFill>
                  <a:schemeClr val="tx1"/>
                </a:solidFill>
                <a:round/>
              </a:ln>
              <a:latin typeface="GulimChe"/>
              <a:ea typeface="GulimChe"/>
            </a:endParaRPr>
          </a:p>
          <a:p>
            <a:pPr algn="ctr"/>
            <a:r>
              <a:rPr lang="en-US" altLang="zh-CN" sz="3600" b="1" i="1" kern="10" dirty="0">
                <a:ln w="9525">
                  <a:solidFill>
                    <a:schemeClr val="tx1"/>
                  </a:solidFill>
                  <a:round/>
                </a:ln>
                <a:latin typeface="GulimChe"/>
                <a:ea typeface="GulimChe"/>
              </a:rPr>
              <a:t>all in the zoo.</a:t>
            </a:r>
            <a:endParaRPr lang="zh-CN" altLang="en-US" sz="3600" b="1" i="1" kern="10" dirty="0">
              <a:ln w="9525">
                <a:solidFill>
                  <a:schemeClr val="tx1"/>
                </a:solidFill>
                <a:round/>
              </a:ln>
              <a:latin typeface="GulimChe"/>
              <a:ea typeface="GulimCh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0969" y="0"/>
            <a:ext cx="770206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0261" y="0"/>
            <a:ext cx="730347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3807" y="20255"/>
            <a:ext cx="6956385" cy="6817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723" y="0"/>
            <a:ext cx="759655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5605" y="0"/>
            <a:ext cx="487279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0"/>
            <a:ext cx="913745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图片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6000" dirty="0">
                <a:solidFill>
                  <a:srgbClr val="FF00FF"/>
                </a:solidFill>
              </a:rPr>
              <a:t>homework</a:t>
            </a:r>
            <a:endParaRPr lang="en-US" altLang="zh-CN" sz="6000" dirty="0">
              <a:solidFill>
                <a:srgbClr val="FF00FF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2275" y="1700213"/>
            <a:ext cx="6994525" cy="180079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</a:rPr>
              <a:t>1.</a:t>
            </a:r>
            <a:r>
              <a:rPr lang="zh-CN" altLang="en-US" b="1" dirty="0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</a:rPr>
              <a:t>将本课所学的单词抄写</a:t>
            </a:r>
            <a:r>
              <a:rPr lang="en-US" altLang="zh-CN" b="1" dirty="0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</a:rPr>
              <a:t>5</a:t>
            </a:r>
            <a:r>
              <a:rPr lang="zh-CN" altLang="en-US" b="1" dirty="0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</a:rPr>
              <a:t>遍。</a:t>
            </a:r>
            <a:endParaRPr lang="zh-CN" altLang="en-US" b="1" dirty="0">
              <a:solidFill>
                <a:srgbClr val="FF00FF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buFontTx/>
              <a:buNone/>
            </a:pPr>
            <a:r>
              <a:rPr lang="en-US" altLang="zh-CN" b="1" dirty="0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</a:rPr>
              <a:t>2.</a:t>
            </a:r>
            <a:r>
              <a:rPr lang="zh-CN" altLang="en-US" b="1" dirty="0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</a:rPr>
              <a:t>能将所学的单词和身体的各个部分对应起来</a:t>
            </a:r>
            <a:r>
              <a:rPr lang="zh-CN" altLang="en-US" b="1" dirty="0" smtClean="0">
                <a:solidFill>
                  <a:srgbClr val="FF00FF"/>
                </a:solidFill>
                <a:latin typeface="华文行楷" pitchFamily="2" charset="-122"/>
                <a:ea typeface="华文行楷" pitchFamily="2" charset="-122"/>
              </a:rPr>
              <a:t>。 </a:t>
            </a:r>
            <a:endParaRPr lang="zh-CN" altLang="en-US" b="1" dirty="0">
              <a:solidFill>
                <a:srgbClr val="FF00F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矩形 14336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4950" y="95250"/>
            <a:ext cx="61341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Box 14337"/>
          <p:cNvSpPr txBox="1">
            <a:spLocks noChangeArrowheads="1"/>
          </p:cNvSpPr>
          <p:nvPr/>
        </p:nvSpPr>
        <p:spPr bwMode="auto">
          <a:xfrm>
            <a:off x="2268538" y="6278563"/>
            <a:ext cx="44640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3300"/>
                </a:solidFill>
              </a:rPr>
              <a:t>His</a:t>
            </a:r>
            <a:r>
              <a:rPr lang="en-US" altLang="zh-CN" sz="3200" b="1" dirty="0"/>
              <a:t> name is </a:t>
            </a:r>
            <a:r>
              <a:rPr lang="en-US" altLang="zh-CN" sz="3200" b="1" dirty="0" err="1"/>
              <a:t>Xiaoming</a:t>
            </a:r>
            <a:r>
              <a:rPr lang="en-US" altLang="zh-CN" sz="3200" b="1" dirty="0"/>
              <a:t>.</a:t>
            </a:r>
            <a:endParaRPr lang="en-US" altLang="zh-CN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矩形 2969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0188" y="176213"/>
            <a:ext cx="61341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矩形 19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28625"/>
            <a:ext cx="10890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矩形 296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7463" y="1824038"/>
            <a:ext cx="1330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矩形 297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928688"/>
            <a:ext cx="500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矩形 297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84625" y="5870575"/>
            <a:ext cx="981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矩形 2970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5" y="3817938"/>
            <a:ext cx="13573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003800" y="188913"/>
            <a:ext cx="2087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——</a:t>
            </a:r>
            <a:r>
              <a:rPr lang="en-US" altLang="zh-CN" sz="3600" b="1"/>
              <a:t>head</a:t>
            </a:r>
            <a:endParaRPr lang="en-US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矩形 3072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0188" y="190500"/>
            <a:ext cx="61341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矩形 19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28625"/>
            <a:ext cx="10890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矩形 307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7463" y="1824038"/>
            <a:ext cx="1330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矩形 307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928688"/>
            <a:ext cx="500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矩形 307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84625" y="5868988"/>
            <a:ext cx="981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1331913" y="2349500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1979613" y="2205038"/>
            <a:ext cx="1944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arm</a:t>
            </a:r>
            <a:r>
              <a:rPr lang="en-US" altLang="zh-CN" sz="1600" b="1"/>
              <a:t>——</a:t>
            </a:r>
            <a:endParaRPr lang="en-US" altLang="zh-CN" sz="1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30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30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矩形 29697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0188" y="176213"/>
            <a:ext cx="61341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矩形 19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28625"/>
            <a:ext cx="10890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矩形 296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7463" y="1824038"/>
            <a:ext cx="1330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矩形 297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928688"/>
            <a:ext cx="500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矩形 297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84625" y="5870575"/>
            <a:ext cx="981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矩形 2970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5" y="3817938"/>
            <a:ext cx="1357313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29703"/>
          <p:cNvSpPr txBox="1">
            <a:spLocks noChangeArrowheads="1"/>
          </p:cNvSpPr>
          <p:nvPr/>
        </p:nvSpPr>
        <p:spPr bwMode="auto">
          <a:xfrm>
            <a:off x="6011863" y="836613"/>
            <a:ext cx="1943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——</a:t>
            </a:r>
            <a:r>
              <a:rPr lang="en-US" altLang="zh-CN" sz="3600" b="1"/>
              <a:t>hand</a:t>
            </a:r>
            <a:endParaRPr lang="en-US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97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297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矩形 3072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0188" y="190500"/>
            <a:ext cx="61341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矩形 19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28625"/>
            <a:ext cx="10890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矩形 307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7463" y="1824038"/>
            <a:ext cx="1330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矩形 307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928688"/>
            <a:ext cx="500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矩形 307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84625" y="5868988"/>
            <a:ext cx="981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腿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275" y="3789363"/>
            <a:ext cx="1368425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2555875" y="4724400"/>
            <a:ext cx="1439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leg</a:t>
            </a:r>
            <a:r>
              <a:rPr lang="en-US" altLang="zh-CN"/>
              <a:t>——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50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矩形 3072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0188" y="190500"/>
            <a:ext cx="61341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矩形 19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28625"/>
            <a:ext cx="10890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矩形 307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7463" y="1824038"/>
            <a:ext cx="1330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矩形 307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928688"/>
            <a:ext cx="500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6" name="矩形 307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84625" y="5868988"/>
            <a:ext cx="981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932363" y="5805488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——</a:t>
            </a:r>
            <a:r>
              <a:rPr lang="en-US" altLang="zh-CN" sz="3600" b="1"/>
              <a:t>foot</a:t>
            </a:r>
            <a:endParaRPr lang="en-US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6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60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矩形 3072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00188" y="190500"/>
            <a:ext cx="61341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矩形 19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428625"/>
            <a:ext cx="1089025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矩形 3072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57463" y="1824038"/>
            <a:ext cx="13303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矩形 307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928688"/>
            <a:ext cx="50006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矩形 307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84625" y="5868988"/>
            <a:ext cx="981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076825" y="404813"/>
            <a:ext cx="172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4787900" y="188913"/>
            <a:ext cx="1871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——</a:t>
            </a:r>
            <a:r>
              <a:rPr lang="en-US" altLang="zh-CN" sz="3600" b="1"/>
              <a:t>head</a:t>
            </a:r>
            <a:endParaRPr lang="en-US" altLang="zh-CN" sz="3600" b="1"/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724525" y="1125538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——</a:t>
            </a:r>
            <a:r>
              <a:rPr lang="en-US" altLang="zh-CN" sz="3600" b="1"/>
              <a:t>hand</a:t>
            </a:r>
            <a:endParaRPr lang="en-US" altLang="zh-CN" sz="3600" b="1"/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1908175" y="2205038"/>
            <a:ext cx="25923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/>
              <a:t>arm</a:t>
            </a:r>
            <a:r>
              <a:rPr lang="en-US" altLang="zh-CN"/>
              <a:t>——</a:t>
            </a:r>
            <a:endParaRPr lang="en-US" altLang="zh-CN"/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4859338" y="4581525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——</a:t>
            </a:r>
            <a:r>
              <a:rPr lang="en-US" altLang="zh-CN" sz="3600" b="1"/>
              <a:t>leg</a:t>
            </a:r>
            <a:endParaRPr lang="en-US" altLang="zh-CN" sz="3600" b="1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4787900" y="5876925"/>
            <a:ext cx="1800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——</a:t>
            </a:r>
            <a:r>
              <a:rPr lang="en-US" altLang="zh-CN" sz="3600" b="1"/>
              <a:t>foot</a:t>
            </a:r>
            <a:endParaRPr lang="en-US" altLang="zh-CN" sz="3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1258</Words>
  <Application>WPS 演示</Application>
  <PresentationFormat>全屏显示(4:3)</PresentationFormat>
  <Paragraphs>99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Comic Sans MS</vt:lpstr>
      <vt:lpstr>华文行楷</vt:lpstr>
      <vt:lpstr>微软雅黑</vt:lpstr>
      <vt:lpstr>Arial</vt:lpstr>
      <vt:lpstr>黑体</vt:lpstr>
      <vt:lpstr>GulimChe</vt:lpstr>
      <vt:lpstr>Segoe Print</vt:lpstr>
      <vt:lpstr>Arial Black</vt:lpstr>
      <vt:lpstr>Arial Unicode MS</vt:lpstr>
      <vt:lpstr>华文行楷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47</cp:revision>
  <dcterms:created xsi:type="dcterms:W3CDTF">2008-11-20T09:25:00Z</dcterms:created>
  <dcterms:modified xsi:type="dcterms:W3CDTF">2019-09-23T02:55:52Z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